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efd779e7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efd779e7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efd779e7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efd779e7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329d8614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329d861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320f1ee2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320f1ee2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320f1ee2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320f1ee2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efd779e7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efd779e7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efd779e7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efd779e7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329d8614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329d8614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efd779e7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efd779e7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efd779e7c_0_29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320f1ee2e_0_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efd779e7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efd779e7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329d86145_0_4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320f1ee2e_0_2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320f1ee2e_0_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efd779e7c_0_6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efd779e7c_0_19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efd779e7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efd779e7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320f1ee2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320f1ee2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efd779e7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6efd779e7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“El primer paso indispensable para conseguir las cosas que quieres en la vida: decidir qué quieres.” Ben Stein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>
            <a:off x="505213" y="5403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>
            <p:ph idx="2" type="pic"/>
          </p:nvPr>
        </p:nvSpPr>
        <p:spPr>
          <a:xfrm>
            <a:off x="457200" y="457200"/>
            <a:ext cx="4114800" cy="4114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4951875" y="457263"/>
            <a:ext cx="3591000" cy="11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951875" y="1845538"/>
            <a:ext cx="35910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A">
  <p:cSld name="CUSTOM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>
            <p:ph idx="2" type="pic"/>
          </p:nvPr>
        </p:nvSpPr>
        <p:spPr>
          <a:xfrm>
            <a:off x="3035863" y="1446274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56075" y="228600"/>
            <a:ext cx="86319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/>
        </p:nvSpPr>
        <p:spPr>
          <a:xfrm>
            <a:off x="256087" y="118109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256087" y="328421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6382567" y="118037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088191" y="1225969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3" type="body"/>
          </p:nvPr>
        </p:nvSpPr>
        <p:spPr>
          <a:xfrm>
            <a:off x="7223815" y="122524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4" type="body"/>
          </p:nvPr>
        </p:nvSpPr>
        <p:spPr>
          <a:xfrm>
            <a:off x="7223815" y="332836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8" name="Google Shape;68;p15"/>
          <p:cNvCxnSpPr/>
          <p:nvPr/>
        </p:nvCxnSpPr>
        <p:spPr>
          <a:xfrm>
            <a:off x="628531" y="138220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5"/>
          <p:cNvCxnSpPr/>
          <p:nvPr/>
        </p:nvCxnSpPr>
        <p:spPr>
          <a:xfrm>
            <a:off x="628531" y="3484632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5"/>
          <p:cNvCxnSpPr/>
          <p:nvPr/>
        </p:nvCxnSpPr>
        <p:spPr>
          <a:xfrm>
            <a:off x="6760656" y="1381538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5"/>
          <p:cNvCxnSpPr/>
          <p:nvPr/>
        </p:nvCxnSpPr>
        <p:spPr>
          <a:xfrm>
            <a:off x="6760656" y="348465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5"/>
          <p:cNvSpPr txBox="1"/>
          <p:nvPr/>
        </p:nvSpPr>
        <p:spPr>
          <a:xfrm>
            <a:off x="6382571" y="328348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/>
          <p:nvPr>
            <p:ph idx="5" type="body"/>
          </p:nvPr>
        </p:nvSpPr>
        <p:spPr>
          <a:xfrm>
            <a:off x="1088191" y="3329089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LB_1_1_0_TITLEANDBULLETS_A">
  <p:cSld name="TITLE_AND_BODY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20075" y="308550"/>
            <a:ext cx="27570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479125" y="308550"/>
            <a:ext cx="5344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ChatGPT Image 1 jul 2025, 08_31_35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75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43745" l="20492" r="66411" t="36729"/>
          <a:stretch/>
        </p:blipFill>
        <p:spPr>
          <a:xfrm>
            <a:off x="7902125" y="216838"/>
            <a:ext cx="1010350" cy="10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2- Recolección de Datos</a:t>
            </a:r>
            <a:endParaRPr/>
          </a:p>
        </p:txBody>
      </p:sp>
      <p:pic>
        <p:nvPicPr>
          <p:cNvPr descr="the database is an icon vector. Isolated contour symbol illustration (proporcionado por Getty Images)"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25" y="2988447"/>
            <a:ext cx="1698300" cy="1698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ile (proporcionado por Getty Images)" id="159" name="Google Shape;1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3925" y="3192226"/>
            <a:ext cx="1395600" cy="1395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loud storage icon vector. Isolated contour symbol illustration (proporcionado por Getty Images)" id="160" name="Google Shape;16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6225" y="2988450"/>
            <a:ext cx="1698300" cy="1698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XLSX file color icon (proporcionado por Getty Images)" id="161" name="Google Shape;16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1225" y="2988450"/>
            <a:ext cx="1698300" cy="1698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26"/>
          <p:cNvSpPr txBox="1"/>
          <p:nvPr/>
        </p:nvSpPr>
        <p:spPr>
          <a:xfrm>
            <a:off x="390975" y="1427550"/>
            <a:ext cx="8129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“</a:t>
            </a:r>
            <a:r>
              <a:rPr lang="es" sz="1800">
                <a:solidFill>
                  <a:schemeClr val="dk1"/>
                </a:solidFill>
              </a:rPr>
              <a:t>Los errores que utilizan datos inadecuados son mucho menores que aquellos que no utilizan ningún dato”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chemeClr val="dk1"/>
                </a:solidFill>
              </a:rPr>
              <a:t>  - </a:t>
            </a:r>
            <a:r>
              <a:rPr lang="es" sz="1800">
                <a:solidFill>
                  <a:schemeClr val="dk1"/>
                </a:solidFill>
              </a:rPr>
              <a:t>Charles Babbage</a:t>
            </a:r>
            <a:r>
              <a:rPr lang="es">
                <a:solidFill>
                  <a:schemeClr val="dk1"/>
                </a:solidFill>
              </a:rPr>
              <a:t>, Citado en William Kenneth Richmond (1969), La industria de la educación.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43480" l="37305" r="49640" t="36796"/>
          <a:stretch/>
        </p:blipFill>
        <p:spPr>
          <a:xfrm>
            <a:off x="7903737" y="211725"/>
            <a:ext cx="1007124" cy="101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3- Limpieza y Preparación</a:t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316775" y="1556975"/>
            <a:ext cx="8703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“</a:t>
            </a:r>
            <a:r>
              <a:rPr lang="es" sz="1800">
                <a:solidFill>
                  <a:schemeClr val="dk1"/>
                </a:solidFill>
              </a:rPr>
              <a:t>En dos ocasiones me han preguntado "Señor Babbage, si introduce en la máquina cifras erróneas, ¿saldrán las respuestas correctas?" En un caso, un miembro de la Cámara Alta y en el otro, un miembro de la Cámara Baja, plantearon esta pregunta. No puedo comprender correctamente el tipo de confusión de ideas que podría provocar tal pregunta.”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solidFill>
                  <a:schemeClr val="dk1"/>
                </a:solidFill>
              </a:rPr>
              <a:t>  - </a:t>
            </a:r>
            <a:r>
              <a:rPr lang="es" sz="1800">
                <a:solidFill>
                  <a:schemeClr val="dk1"/>
                </a:solidFill>
              </a:rPr>
              <a:t>Charles Babbage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lang="es">
                <a:solidFill>
                  <a:schemeClr val="dk1"/>
                </a:solidFill>
              </a:rPr>
              <a:t>Pasajes de la vida de un filósofo (1864), cap. 5 Motor de diferencia n.o 1</a:t>
            </a:r>
            <a:r>
              <a:rPr lang="es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316775" y="3862950"/>
            <a:ext cx="87036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dk1"/>
                </a:solidFill>
              </a:rPr>
              <a:t>“Basura entra, basura sale”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(garbage in, garbage out - GIGO)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43480" l="37305" r="49640" t="36796"/>
          <a:stretch/>
        </p:blipFill>
        <p:spPr>
          <a:xfrm>
            <a:off x="7903737" y="211725"/>
            <a:ext cx="1007124" cy="101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3- Limpieza y Preparación</a:t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431525" y="1749800"/>
            <a:ext cx="82854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Manejo de valores faltantes.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Detección y tratamiento de valores atípicos (outliers).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Corrección de errores y inconsistencias.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Transformación de datos (normalización, estandarización, codificación).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Integración de datos de múltiples fuentes.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. . .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43480" l="37305" r="49640" t="36796"/>
          <a:stretch/>
        </p:blipFill>
        <p:spPr>
          <a:xfrm>
            <a:off x="7903737" y="211725"/>
            <a:ext cx="1007124" cy="10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4">
            <a:alphaModFix/>
          </a:blip>
          <a:srcRect b="36780" l="990" r="980" t="7322"/>
          <a:stretch/>
        </p:blipFill>
        <p:spPr>
          <a:xfrm>
            <a:off x="266950" y="517075"/>
            <a:ext cx="4125474" cy="24678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5">
            <a:alphaModFix/>
          </a:blip>
          <a:srcRect b="0" l="18258" r="15757" t="0"/>
          <a:stretch/>
        </p:blipFill>
        <p:spPr>
          <a:xfrm>
            <a:off x="5038050" y="1896650"/>
            <a:ext cx="3572476" cy="298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9"/>
          <p:cNvSpPr txBox="1"/>
          <p:nvPr/>
        </p:nvSpPr>
        <p:spPr>
          <a:xfrm>
            <a:off x="4474242" y="563850"/>
            <a:ext cx="15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Valores faltantes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649229" y="4484250"/>
            <a:ext cx="22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Outliers (valores atípicos)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43480" l="37305" r="49640" t="36796"/>
          <a:stretch/>
        </p:blipFill>
        <p:spPr>
          <a:xfrm>
            <a:off x="7903737" y="211725"/>
            <a:ext cx="1007124" cy="10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578" y="2906575"/>
            <a:ext cx="6392173" cy="1783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00" y="297800"/>
            <a:ext cx="3076349" cy="2428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30"/>
          <p:cNvSpPr txBox="1"/>
          <p:nvPr/>
        </p:nvSpPr>
        <p:spPr>
          <a:xfrm>
            <a:off x="3677975" y="297800"/>
            <a:ext cx="38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PCA (Análisis de componentes principales)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548442" y="4074200"/>
            <a:ext cx="152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Normalización / Estandarización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43947" l="53992" r="32948" t="36835"/>
          <a:stretch/>
        </p:blipFill>
        <p:spPr>
          <a:xfrm>
            <a:off x="7903550" y="224750"/>
            <a:ext cx="1007501" cy="98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4- Análisis Exploratorio (EDA)</a:t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4">
            <a:alphaModFix/>
          </a:blip>
          <a:srcRect b="7834" l="0" r="0" t="0"/>
          <a:stretch/>
        </p:blipFill>
        <p:spPr>
          <a:xfrm>
            <a:off x="1199900" y="1274125"/>
            <a:ext cx="6744225" cy="33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43807" l="70574" r="16366" t="36867"/>
          <a:stretch/>
        </p:blipFill>
        <p:spPr>
          <a:xfrm>
            <a:off x="7903550" y="221962"/>
            <a:ext cx="1007501" cy="9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5- Modelado / Evaluación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25" y="1447150"/>
            <a:ext cx="4657406" cy="34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075" y="1439876"/>
            <a:ext cx="4657400" cy="34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43807" l="70574" r="16366" t="36867"/>
          <a:stretch/>
        </p:blipFill>
        <p:spPr>
          <a:xfrm>
            <a:off x="7903550" y="221962"/>
            <a:ext cx="1007501" cy="9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5- Modelado / Evaluación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00" y="1808206"/>
            <a:ext cx="3689050" cy="290695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375" y="1958825"/>
            <a:ext cx="3494125" cy="2756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43814" l="85494" r="1620" t="36527"/>
          <a:stretch/>
        </p:blipFill>
        <p:spPr>
          <a:xfrm>
            <a:off x="7910288" y="213425"/>
            <a:ext cx="994026" cy="10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6- Comunicación / Despliegue</a:t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525" y="1733900"/>
            <a:ext cx="5077974" cy="32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5" y="1733900"/>
            <a:ext cx="2329050" cy="23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5066"/>
            <a:ext cx="9143999" cy="297336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749825"/>
            <a:ext cx="7039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VEREMOS HOY?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457275"/>
            <a:ext cx="7147500" cy="325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marR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AutoNum type="arabicPeriod"/>
            </a:pPr>
            <a:r>
              <a:rPr lang="es">
                <a:solidFill>
                  <a:srgbClr val="252525"/>
                </a:solidFill>
              </a:rPr>
              <a:t>¿Qué es el análisis de datos?</a:t>
            </a:r>
            <a:endParaRPr>
              <a:solidFill>
                <a:srgbClr val="252525"/>
              </a:solidFill>
            </a:endParaRPr>
          </a:p>
          <a:p>
            <a:pPr indent="-342900" lvl="0" marL="457200" marR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AutoNum type="arabicPeriod"/>
            </a:pPr>
            <a:r>
              <a:rPr lang="es">
                <a:solidFill>
                  <a:srgbClr val="252525"/>
                </a:solidFill>
              </a:rPr>
              <a:t>La relevancia para futuros programadores.</a:t>
            </a:r>
            <a:endParaRPr>
              <a:solidFill>
                <a:srgbClr val="252525"/>
              </a:solidFill>
            </a:endParaRPr>
          </a:p>
          <a:p>
            <a:pPr indent="-342900" lvl="0" marL="457200" marR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AutoNum type="arabicPeriod"/>
            </a:pPr>
            <a:r>
              <a:rPr lang="es">
                <a:solidFill>
                  <a:srgbClr val="252525"/>
                </a:solidFill>
              </a:rPr>
              <a:t>Ciclo de vida del Análisis de Datos.</a:t>
            </a:r>
            <a:endParaRPr>
              <a:solidFill>
                <a:srgbClr val="252525"/>
              </a:solidFill>
            </a:endParaRPr>
          </a:p>
          <a:p>
            <a:pPr indent="-342900" lvl="0" marL="457200" marR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AutoNum type="arabicPeriod"/>
            </a:pPr>
            <a:r>
              <a:rPr lang="es">
                <a:solidFill>
                  <a:srgbClr val="252525"/>
                </a:solidFill>
              </a:rPr>
              <a:t>Análisis Exploratorio (EDA)</a:t>
            </a:r>
            <a:endParaRPr>
              <a:solidFill>
                <a:srgbClr val="252525"/>
              </a:solidFill>
            </a:endParaRPr>
          </a:p>
          <a:p>
            <a:pPr indent="-342900" lvl="0" marL="457200" marR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AutoNum type="arabicPeriod"/>
            </a:pPr>
            <a:r>
              <a:rPr lang="es">
                <a:solidFill>
                  <a:srgbClr val="252525"/>
                </a:solidFill>
              </a:rPr>
              <a:t>Modelos Predictivos</a:t>
            </a:r>
            <a:endParaRPr>
              <a:solidFill>
                <a:srgbClr val="252525"/>
              </a:solidFill>
            </a:endParaRPr>
          </a:p>
          <a:p>
            <a:pPr indent="-342900" lvl="0" marL="457200" marR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AutoNum type="arabicPeriod"/>
            </a:pPr>
            <a:r>
              <a:rPr lang="es">
                <a:solidFill>
                  <a:srgbClr val="252525"/>
                </a:solidFill>
              </a:rPr>
              <a:t>Habilidades</a:t>
            </a:r>
            <a:endParaRPr>
              <a:solidFill>
                <a:srgbClr val="252525"/>
              </a:solidFill>
            </a:endParaRPr>
          </a:p>
        </p:txBody>
      </p:sp>
      <p:pic>
        <p:nvPicPr>
          <p:cNvPr id="87" name="Google Shape;87;p18" title="ChatGPT Image 1 jul 2025, 08_31_35 p.m..png"/>
          <p:cNvPicPr preferRelativeResize="0"/>
          <p:nvPr/>
        </p:nvPicPr>
        <p:blipFill rotWithShape="1">
          <a:blip r:embed="rId3">
            <a:alphaModFix/>
          </a:blip>
          <a:srcRect b="27940" l="9798" r="56310" t="25784"/>
          <a:stretch/>
        </p:blipFill>
        <p:spPr>
          <a:xfrm>
            <a:off x="7916200" y="182925"/>
            <a:ext cx="1055626" cy="12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20075" y="613350"/>
            <a:ext cx="5055900" cy="8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Habilidades Adquiridas</a:t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479125" y="1613075"/>
            <a:ext cx="5344800" cy="32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Comprensión del ciclo de vida del análisis.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Manejo de datos usando Python.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Aplicación de estadística descriptiva y creación de visualizaciones efectivas.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Construcción y evaluación de modelos predictivos.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Pensamiento crítico y resolución de problemas.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1" y="1613075"/>
            <a:ext cx="3222000" cy="322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36" title="ChatGPT Image 1 jul 2025, 08_31_35 p.m..png"/>
          <p:cNvPicPr preferRelativeResize="0"/>
          <p:nvPr/>
        </p:nvPicPr>
        <p:blipFill rotWithShape="1">
          <a:blip r:embed="rId4">
            <a:alphaModFix/>
          </a:blip>
          <a:srcRect b="27940" l="9798" r="56310" t="25784"/>
          <a:stretch/>
        </p:blipFill>
        <p:spPr>
          <a:xfrm>
            <a:off x="7916200" y="182925"/>
            <a:ext cx="1055626" cy="12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/>
        </p:nvSpPr>
        <p:spPr>
          <a:xfrm>
            <a:off x="2592750" y="2248500"/>
            <a:ext cx="395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</a:rPr>
              <a:t>¿PREGUNTAS?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897450" y="1625550"/>
            <a:ext cx="5035800" cy="295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Transformar datos en información útil es esencial.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Los datos representan activos muy valiosos.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Permite tomar decisiones inteligentes y fundamentadas.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El análisis de datos es clave en la actualidad.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" name="Google Shape;92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510" l="12601" r="12609" t="7743"/>
          <a:stretch/>
        </p:blipFill>
        <p:spPr>
          <a:xfrm>
            <a:off x="497125" y="1587300"/>
            <a:ext cx="3077400" cy="3034500"/>
          </a:xfrm>
          <a:prstGeom prst="roundRect">
            <a:avLst>
              <a:gd fmla="val 50000" name="adj"/>
            </a:avLst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749825"/>
            <a:ext cx="7039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DATOS</a:t>
            </a:r>
            <a:endParaRPr/>
          </a:p>
        </p:txBody>
      </p:sp>
      <p:pic>
        <p:nvPicPr>
          <p:cNvPr id="94" name="Google Shape;94;p19" title="ChatGPT Image 1 jul 2025, 08_31_35 p.m..png"/>
          <p:cNvPicPr preferRelativeResize="0"/>
          <p:nvPr/>
        </p:nvPicPr>
        <p:blipFill rotWithShape="1">
          <a:blip r:embed="rId4">
            <a:alphaModFix/>
          </a:blip>
          <a:srcRect b="27940" l="9798" r="56310" t="25784"/>
          <a:stretch/>
        </p:blipFill>
        <p:spPr>
          <a:xfrm>
            <a:off x="7916200" y="182925"/>
            <a:ext cx="1055626" cy="12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256075" y="228600"/>
            <a:ext cx="86319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vs. Información</a:t>
            </a:r>
            <a:endParaRPr/>
          </a:p>
        </p:txBody>
      </p:sp>
      <p:pic>
        <p:nvPicPr>
          <p:cNvPr id="99" name="Google Shape;99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7590" l="15906" r="15913" t="15599"/>
          <a:stretch/>
        </p:blipFill>
        <p:spPr>
          <a:xfrm>
            <a:off x="3199650" y="1678275"/>
            <a:ext cx="2744700" cy="2689200"/>
          </a:xfrm>
          <a:prstGeom prst="roundRect">
            <a:avLst>
              <a:gd fmla="val 50000" name="adj"/>
            </a:avLst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68000" y="1586100"/>
            <a:ext cx="2384400" cy="11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Datos son hechos crudos y sin procesar.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20"/>
          <p:cNvSpPr txBox="1"/>
          <p:nvPr>
            <p:ph idx="4294967295" type="body"/>
          </p:nvPr>
        </p:nvSpPr>
        <p:spPr>
          <a:xfrm>
            <a:off x="6391600" y="1678275"/>
            <a:ext cx="2268000" cy="89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Información son datos organizados y útiles.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20"/>
          <p:cNvSpPr txBox="1"/>
          <p:nvPr>
            <p:ph idx="4294967295" type="body"/>
          </p:nvPr>
        </p:nvSpPr>
        <p:spPr>
          <a:xfrm>
            <a:off x="411128" y="2909150"/>
            <a:ext cx="22680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Los datos permiten obtener información.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20"/>
          <p:cNvSpPr txBox="1"/>
          <p:nvPr>
            <p:ph idx="4294967295" type="body"/>
          </p:nvPr>
        </p:nvSpPr>
        <p:spPr>
          <a:xfrm>
            <a:off x="6583375" y="2909150"/>
            <a:ext cx="2341200" cy="10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La información permite tomar mejores decisiones.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20" title="ChatGPT Image 1 jul 2025, 08_31_35 p.m..png"/>
          <p:cNvPicPr preferRelativeResize="0"/>
          <p:nvPr/>
        </p:nvPicPr>
        <p:blipFill rotWithShape="1">
          <a:blip r:embed="rId4">
            <a:alphaModFix/>
          </a:blip>
          <a:srcRect b="27940" l="9798" r="56310" t="25784"/>
          <a:stretch/>
        </p:blipFill>
        <p:spPr>
          <a:xfrm>
            <a:off x="7916200" y="182925"/>
            <a:ext cx="1055626" cy="12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análisis de datos en la actualidad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4238000" y="1497375"/>
            <a:ext cx="44007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Gran volumen de datos generados constantemente.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Convertir datos en información útil.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Los datos son activos valiosos.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Obtener decisiones inteligentes a partir de datos.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0" r="0" t="28774"/>
          <a:stretch/>
        </p:blipFill>
        <p:spPr>
          <a:xfrm>
            <a:off x="152375" y="2220949"/>
            <a:ext cx="4085624" cy="18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 title="ChatGPT Image 1 jul 2025, 08_31_35 p.m..png"/>
          <p:cNvPicPr preferRelativeResize="0"/>
          <p:nvPr/>
        </p:nvPicPr>
        <p:blipFill rotWithShape="1">
          <a:blip r:embed="rId4">
            <a:alphaModFix/>
          </a:blip>
          <a:srcRect b="27940" l="9798" r="56310" t="25784"/>
          <a:stretch/>
        </p:blipFill>
        <p:spPr>
          <a:xfrm>
            <a:off x="7916200" y="182925"/>
            <a:ext cx="1055626" cy="12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Creando Valor del Dato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Extraer valor de los datos es fundamental.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Permite crear aplicaciones más inteligentes.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Mejora la experiencia del usuario (UX).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Optimiza procesos y personaliza servicios.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453" l="7975" r="7983" t="7461"/>
          <a:stretch/>
        </p:blipFill>
        <p:spPr>
          <a:xfrm>
            <a:off x="590803" y="1497375"/>
            <a:ext cx="3052500" cy="3090600"/>
          </a:xfrm>
          <a:prstGeom prst="roundRect">
            <a:avLst>
              <a:gd fmla="val 50000" name="adj"/>
            </a:avLst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22" title="ChatGPT Image 1 jul 2025, 08_31_35 p.m..png"/>
          <p:cNvPicPr preferRelativeResize="0"/>
          <p:nvPr/>
        </p:nvPicPr>
        <p:blipFill rotWithShape="1">
          <a:blip r:embed="rId4">
            <a:alphaModFix/>
          </a:blip>
          <a:srcRect b="27940" l="9798" r="56310" t="25784"/>
          <a:stretch/>
        </p:blipFill>
        <p:spPr>
          <a:xfrm>
            <a:off x="7916200" y="182925"/>
            <a:ext cx="1055626" cy="12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509677" y="692700"/>
            <a:ext cx="66483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Ciclo de Vida del Análisis de Datos</a:t>
            </a:r>
            <a:endParaRPr/>
          </a:p>
        </p:txBody>
      </p:sp>
      <p:pic>
        <p:nvPicPr>
          <p:cNvPr id="124" name="Google Shape;124;p23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39912" l="0" r="0" t="32761"/>
          <a:stretch/>
        </p:blipFill>
        <p:spPr>
          <a:xfrm>
            <a:off x="714375" y="1462901"/>
            <a:ext cx="7715251" cy="14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102025" y="3565175"/>
            <a:ext cx="1447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Definición del Problema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1479075" y="3565175"/>
            <a:ext cx="1447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Recolección de Datos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3046625" y="3565325"/>
            <a:ext cx="1447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Limpieza y Preparación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4494425" y="3539375"/>
            <a:ext cx="1666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Análisis Exploratorio (EDA)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6049501" y="3565325"/>
            <a:ext cx="14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5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Modelado / Evaluación</a:t>
            </a:r>
            <a:endParaRPr sz="1600"/>
          </a:p>
        </p:txBody>
      </p:sp>
      <p:sp>
        <p:nvSpPr>
          <p:cNvPr id="130" name="Google Shape;130;p23"/>
          <p:cNvSpPr txBox="1"/>
          <p:nvPr/>
        </p:nvSpPr>
        <p:spPr>
          <a:xfrm>
            <a:off x="7595525" y="3565325"/>
            <a:ext cx="15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6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Comunicación / Despliegue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31" name="Google Shape;131;p23"/>
          <p:cNvCxnSpPr>
            <a:endCxn id="125" idx="0"/>
          </p:cNvCxnSpPr>
          <p:nvPr/>
        </p:nvCxnSpPr>
        <p:spPr>
          <a:xfrm flipH="1">
            <a:off x="825925" y="2632475"/>
            <a:ext cx="639300" cy="93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3"/>
          <p:cNvCxnSpPr>
            <a:endCxn id="126" idx="0"/>
          </p:cNvCxnSpPr>
          <p:nvPr/>
        </p:nvCxnSpPr>
        <p:spPr>
          <a:xfrm flipH="1">
            <a:off x="2202975" y="2654075"/>
            <a:ext cx="555300" cy="9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3"/>
          <p:cNvCxnSpPr>
            <a:endCxn id="127" idx="0"/>
          </p:cNvCxnSpPr>
          <p:nvPr/>
        </p:nvCxnSpPr>
        <p:spPr>
          <a:xfrm flipH="1">
            <a:off x="3770525" y="2654225"/>
            <a:ext cx="268200" cy="9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3"/>
          <p:cNvCxnSpPr>
            <a:endCxn id="128" idx="0"/>
          </p:cNvCxnSpPr>
          <p:nvPr/>
        </p:nvCxnSpPr>
        <p:spPr>
          <a:xfrm flipH="1">
            <a:off x="5327825" y="2693675"/>
            <a:ext cx="2700" cy="8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3"/>
          <p:cNvCxnSpPr>
            <a:endCxn id="129" idx="0"/>
          </p:cNvCxnSpPr>
          <p:nvPr/>
        </p:nvCxnSpPr>
        <p:spPr>
          <a:xfrm>
            <a:off x="6663001" y="2672825"/>
            <a:ext cx="110400" cy="89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3"/>
          <p:cNvCxnSpPr>
            <a:endCxn id="130" idx="0"/>
          </p:cNvCxnSpPr>
          <p:nvPr/>
        </p:nvCxnSpPr>
        <p:spPr>
          <a:xfrm>
            <a:off x="7897025" y="2567825"/>
            <a:ext cx="472800" cy="99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7F6F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43945" l="3721" r="83219" t="36837"/>
          <a:stretch/>
        </p:blipFill>
        <p:spPr>
          <a:xfrm>
            <a:off x="7903550" y="224750"/>
            <a:ext cx="1007501" cy="98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1- Definición del Problema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260425" y="1512600"/>
            <a:ext cx="5961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2"/>
                </a:solidFill>
              </a:rPr>
              <a:t>Minino de Cheshire, ¿podrías decirme, por favor, qué camino debo seguir para salir de aquí?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2"/>
                </a:solidFill>
              </a:rPr>
              <a:t>– Esto depende en gran parte del sitio al que quieras llegar – dijo el Gato.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2"/>
                </a:solidFill>
              </a:rPr>
              <a:t>– No me importa mucho el sitio… –dijo Alicia.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2"/>
                </a:solidFill>
              </a:rPr>
              <a:t>– Entonces tampoco importa mucho el camino que tomes – dijo el Gato.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2"/>
                </a:solidFill>
              </a:rPr>
              <a:t>– … siempre que llegue a alguna parte – añadió Alicia como explicación.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" sz="1600">
                <a:solidFill>
                  <a:schemeClr val="accent2"/>
                </a:solidFill>
              </a:rPr>
              <a:t>– ¡Oh, siempre llegarás a alguna parte – aseguró el Gato- , si caminas lo suficiente!</a:t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075" y="1512600"/>
            <a:ext cx="2630025" cy="34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F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 title="ChatGPT Image 14 jul 2025, 06_52_31 p.m..png"/>
          <p:cNvPicPr preferRelativeResize="0"/>
          <p:nvPr/>
        </p:nvPicPr>
        <p:blipFill rotWithShape="1">
          <a:blip r:embed="rId3">
            <a:alphaModFix/>
          </a:blip>
          <a:srcRect b="43945" l="3721" r="83219" t="36837"/>
          <a:stretch/>
        </p:blipFill>
        <p:spPr>
          <a:xfrm>
            <a:off x="7903550" y="224750"/>
            <a:ext cx="1007501" cy="98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>
            <p:ph type="title"/>
          </p:nvPr>
        </p:nvSpPr>
        <p:spPr>
          <a:xfrm>
            <a:off x="509677" y="692700"/>
            <a:ext cx="68097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1- Definición del Problema</a:t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509675" y="1489225"/>
            <a:ext cx="84216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Ejemplo: Contactar a los clientes existentes de una empresa a través de una campaña de telemarketing o correo directo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Contactar proactivamente a clientes de alto riesgo/alto valor con una oferta que los recompense por su permanencia.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Modificar la combinación de canales de adquisición para favorecer a aquellos que atraen a los clientes más fieles.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Pronosticar la población de clientes en los próximos meses.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Modificar el producto para abordar los defectos que provocan la deserción de clientes.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